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Nanum Gothic"/>
      <p:regular r:id="rId38"/>
      <p:bold r:id="rId39"/>
    </p:embeddedFont>
    <p:embeddedFont>
      <p:font typeface="NanumGothic ExtraBold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j1zlp5KQd+XQ6a9f9JCBpX/FbL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anumGothicExtraBold-bold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NanumGothic-bold.fntdata"/><Relationship Id="rId16" Type="http://schemas.openxmlformats.org/officeDocument/2006/relationships/slide" Target="slides/slide12.xml"/><Relationship Id="rId38" Type="http://schemas.openxmlformats.org/officeDocument/2006/relationships/font" Target="fonts/NanumGothic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fb3ef470f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3fb3ef470f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dbb659a8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fdbb659a8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dbb659a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fdbb659a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fda55b471_1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3fda55b471_1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fda55b471_3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3fda55b471_3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fda55b471_3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3fda55b471_3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fda55b471_3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3fda55b471_3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fda55b471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3fda55b471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fda55b471_1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13fda55b471_1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ed967c70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3ed967c70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3fda55b471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13fda55b471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ed967c70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3ed967c706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fda55b471_1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3fda55b471_1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fda55b471_1_3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3fda55b471_1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e6581b6e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3e6581b6e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e6581b6e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3e6581b6e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e6581b6e1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3e6581b6e1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fda55b471_1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3fda55b471_1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fda55b471_1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3fda55b471_1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fd0ee494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3fd0ee494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fda55b471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13fda55b471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fd0ee494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3fd0ee494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3fd0ee4944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3fd0ee4944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fd0ee4944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3fd0ee4944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dbb659a8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fdbb659a8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fda55b471_1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13fda55b471_1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fda55b471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13fda55b471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fda55b471_1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3fda55b471_1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fda55b471_1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3fda55b471_1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ed967c706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3ed967c706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d967c706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3ed967c706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ctrTitle"/>
          </p:nvPr>
        </p:nvSpPr>
        <p:spPr>
          <a:xfrm>
            <a:off x="615984" y="2167982"/>
            <a:ext cx="9003323" cy="200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4500"/>
              <a:buFont typeface="Arial"/>
              <a:buNone/>
              <a:defRPr sz="4500">
                <a:solidFill>
                  <a:srgbClr val="0046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 b="81427" l="0" r="0" t="0"/>
          <a:stretch/>
        </p:blipFill>
        <p:spPr>
          <a:xfrm>
            <a:off x="1241" y="0"/>
            <a:ext cx="12189519" cy="12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" y="3"/>
            <a:ext cx="1218951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1" y="3"/>
            <a:ext cx="121895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8"/>
          <p:cNvSpPr txBox="1"/>
          <p:nvPr>
            <p:ph type="title"/>
          </p:nvPr>
        </p:nvSpPr>
        <p:spPr>
          <a:xfrm>
            <a:off x="612510" y="2002634"/>
            <a:ext cx="9145068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3200"/>
              <a:buFont typeface="Arial"/>
              <a:buNone/>
              <a:defRPr sz="3200">
                <a:solidFill>
                  <a:srgbClr val="0046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8"/>
          <p:cNvPicPr preferRelativeResize="0"/>
          <p:nvPr/>
        </p:nvPicPr>
        <p:blipFill rotWithShape="1">
          <a:blip r:embed="rId3">
            <a:alphaModFix/>
          </a:blip>
          <a:srcRect b="81427" l="0" r="0" t="0"/>
          <a:stretch/>
        </p:blipFill>
        <p:spPr>
          <a:xfrm>
            <a:off x="1241" y="0"/>
            <a:ext cx="12189519" cy="127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855730" y="199719"/>
            <a:ext cx="10063544" cy="815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" type="body"/>
          </p:nvPr>
        </p:nvSpPr>
        <p:spPr>
          <a:xfrm>
            <a:off x="853832" y="1617239"/>
            <a:ext cx="1006544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00"/>
              <a:buChar char="•"/>
              <a:defRPr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00"/>
              <a:buChar char="•"/>
              <a:defRPr>
                <a:solidFill>
                  <a:srgbClr val="171616"/>
                </a:solidFill>
              </a:defRPr>
            </a:lvl2pPr>
            <a:lvl3pPr indent="-355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Char char="•"/>
              <a:defRPr>
                <a:solidFill>
                  <a:srgbClr val="171616"/>
                </a:solidFill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>
                <a:solidFill>
                  <a:srgbClr val="171616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>
                <a:solidFill>
                  <a:srgbClr val="171616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9587619" y="6179283"/>
            <a:ext cx="8246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C8E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855730" y="199719"/>
            <a:ext cx="10063544" cy="815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521328" y="1460500"/>
            <a:ext cx="454785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2" type="body"/>
          </p:nvPr>
        </p:nvSpPr>
        <p:spPr>
          <a:xfrm>
            <a:off x="5069186" y="1460500"/>
            <a:ext cx="454785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0" type="dt"/>
          </p:nvPr>
        </p:nvSpPr>
        <p:spPr>
          <a:xfrm>
            <a:off x="521329" y="59912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11005580" y="6426282"/>
            <a:ext cx="826199" cy="47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855730" y="199719"/>
            <a:ext cx="10063544" cy="815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11005580" y="6426282"/>
            <a:ext cx="826199" cy="47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11005580" y="6426282"/>
            <a:ext cx="826199" cy="47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41" y="0"/>
            <a:ext cx="1218951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6"/>
          <p:cNvPicPr preferRelativeResize="0"/>
          <p:nvPr/>
        </p:nvPicPr>
        <p:blipFill rotWithShape="1">
          <a:blip r:embed="rId2">
            <a:alphaModFix/>
          </a:blip>
          <a:srcRect b="81010" l="0" r="0" t="0"/>
          <a:stretch/>
        </p:blipFill>
        <p:spPr>
          <a:xfrm>
            <a:off x="1241" y="3"/>
            <a:ext cx="12189519" cy="130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"/>
          <p:cNvSpPr txBox="1"/>
          <p:nvPr>
            <p:ph type="title"/>
          </p:nvPr>
        </p:nvSpPr>
        <p:spPr>
          <a:xfrm>
            <a:off x="855730" y="199719"/>
            <a:ext cx="10063544" cy="815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00482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6"/>
          <p:cNvSpPr txBox="1"/>
          <p:nvPr>
            <p:ph idx="1" type="body"/>
          </p:nvPr>
        </p:nvSpPr>
        <p:spPr>
          <a:xfrm>
            <a:off x="853832" y="1617239"/>
            <a:ext cx="1006544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11005580" y="6426282"/>
            <a:ext cx="826199" cy="47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A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Relationship Id="rId6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>
            <p:ph type="ctrTitle"/>
          </p:nvPr>
        </p:nvSpPr>
        <p:spPr>
          <a:xfrm>
            <a:off x="1594359" y="3043832"/>
            <a:ext cx="90033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ct val="95744"/>
              <a:buFont typeface="Arial"/>
              <a:buNone/>
            </a:pPr>
            <a:r>
              <a:rPr b="1" lang="ko-KR" sz="4700">
                <a:latin typeface="Nanum Gothic"/>
                <a:ea typeface="Nanum Gothic"/>
                <a:cs typeface="Nanum Gothic"/>
                <a:sym typeface="Nanum Gothic"/>
              </a:rPr>
              <a:t>YB1조 컨퍼런스 발표</a:t>
            </a:r>
            <a:endParaRPr b="1" sz="4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신용카드 사기 거래 탐지 AI 경진대회</a:t>
            </a:r>
            <a:endParaRPr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462A"/>
              </a:buClr>
              <a:buSzPct val="95744"/>
              <a:buFont typeface="Arial"/>
              <a:buNone/>
            </a:pPr>
            <a:r>
              <a:t/>
            </a:r>
            <a:endParaRPr b="1" sz="4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fb3ef470f_0_11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One Class SVM (Support Vector Machine)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" name="Google Shape;138;g13fb3ef470f_0_11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3fb3ef470f_0_11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13fb3ef470f_0_11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3fb3ef470f_0_11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13fb3ef470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5" y="2176275"/>
            <a:ext cx="8444400" cy="36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3fb3ef470f_0_11"/>
          <p:cNvSpPr/>
          <p:nvPr/>
        </p:nvSpPr>
        <p:spPr>
          <a:xfrm>
            <a:off x="4680200" y="4413788"/>
            <a:ext cx="22923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3fb3ef470f_0_11"/>
          <p:cNvSpPr/>
          <p:nvPr/>
        </p:nvSpPr>
        <p:spPr>
          <a:xfrm>
            <a:off x="393900" y="1547175"/>
            <a:ext cx="106422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적은 레이블을 가진 데이터 세트를 많은 레이블을 가진 데이터 세트 수준으로 증식시키는 오버 샘플링 SMOTE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dbb659a80_0_14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One Class SVM (Support Vector Machine)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gfdbb659a80_0_14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fdbb659a80_0_14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fdbb659a80_0_14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fdbb659a80_0_14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fdbb659a80_0_14"/>
          <p:cNvSpPr/>
          <p:nvPr/>
        </p:nvSpPr>
        <p:spPr>
          <a:xfrm>
            <a:off x="363675" y="1470975"/>
            <a:ext cx="41916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3. 오버샘플링 적용 - 정규화 데이터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5" name="Google Shape;155;gfdbb659a8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5" y="2190600"/>
            <a:ext cx="5766725" cy="40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fdbb659a80_0_14"/>
          <p:cNvSpPr/>
          <p:nvPr/>
        </p:nvSpPr>
        <p:spPr>
          <a:xfrm>
            <a:off x="283250" y="4234375"/>
            <a:ext cx="4191600" cy="2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dbb659a80_0_0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One Class SVM (Support Vector Machine)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gfdbb659a80_0_0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fdbb659a80_0_0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fdbb659a80_0_0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fdbb659a80_0_0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fdbb659a8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5" y="2232300"/>
            <a:ext cx="6382850" cy="35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fdbb659a8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499" y="3677876"/>
            <a:ext cx="4876550" cy="21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fdbb659a80_0_0"/>
          <p:cNvSpPr/>
          <p:nvPr/>
        </p:nvSpPr>
        <p:spPr>
          <a:xfrm>
            <a:off x="6760250" y="3700975"/>
            <a:ext cx="4191600" cy="2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fdbb659a80_0_0"/>
          <p:cNvSpPr/>
          <p:nvPr/>
        </p:nvSpPr>
        <p:spPr>
          <a:xfrm>
            <a:off x="393900" y="1547175"/>
            <a:ext cx="106422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많은 레이블을 가진 데이터 세트를 적은 레이블을 가진 데이터 세트 수준으로 감소시키는 언더 샘플링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fda55b471_1_227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SGD OneClassSVM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g13fda55b471_1_227"/>
          <p:cNvSpPr/>
          <p:nvPr/>
        </p:nvSpPr>
        <p:spPr>
          <a:xfrm>
            <a:off x="551700" y="1513900"/>
            <a:ext cx="11088600" cy="4791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OneClassSVM에 확률적 경사하강법(Stochastic Gradient Descent)을 적용한 모델</a:t>
            </a:r>
            <a:endParaRPr sz="1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g13fda55b471_1_227"/>
          <p:cNvSpPr txBox="1"/>
          <p:nvPr/>
        </p:nvSpPr>
        <p:spPr>
          <a:xfrm>
            <a:off x="798150" y="2491475"/>
            <a:ext cx="10842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확률적 경사하강법</a:t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경사하강법과 달리 </a:t>
            </a:r>
            <a:r>
              <a:rPr b="1" lang="ko-KR" sz="18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전체 데이터를 사용하는 것이 아니라, </a:t>
            </a:r>
            <a:r>
              <a:rPr b="1" lang="ko-KR" sz="1800">
                <a:solidFill>
                  <a:srgbClr val="274E1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하나 혹은 랜덤하게 추출한 일부 데이터를 사용</a:t>
            </a:r>
            <a:r>
              <a:rPr b="1" lang="ko-KR" sz="18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 따라서 학습 중간 과정에서 결과의 진폭이 크고 불안정하며, 속도가 매우 빠름</a:t>
            </a:r>
            <a:endParaRPr/>
          </a:p>
        </p:txBody>
      </p:sp>
      <p:sp>
        <p:nvSpPr>
          <p:cNvPr id="177" name="Google Shape;177;g13fda55b471_1_227"/>
          <p:cNvSpPr/>
          <p:nvPr/>
        </p:nvSpPr>
        <p:spPr>
          <a:xfrm>
            <a:off x="798150" y="4022875"/>
            <a:ext cx="10427400" cy="163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12121"/>
                </a:solidFill>
                <a:latin typeface="Nanum Gothic"/>
                <a:ea typeface="Nanum Gothic"/>
                <a:cs typeface="Nanum Gothic"/>
                <a:sym typeface="Nanum Gothic"/>
              </a:rPr>
              <a:t>from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 sklearn 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import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 linear_model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252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SVD = </a:t>
            </a:r>
            <a:r>
              <a:rPr lang="ko-KR" sz="15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linear_model.</a:t>
            </a:r>
            <a:r>
              <a:rPr lang="ko-KR" sz="1500">
                <a:solidFill>
                  <a:srgbClr val="EE2323"/>
                </a:solidFill>
                <a:latin typeface="Nanum Gothic"/>
                <a:ea typeface="Nanum Gothic"/>
                <a:cs typeface="Nanum Gothic"/>
                <a:sym typeface="Nanum Gothic"/>
              </a:rPr>
              <a:t>SGDOneClassSVM</a:t>
            </a:r>
            <a:r>
              <a:rPr lang="ko-KR" sz="15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(nu=0.5, fit_intercept=True, max_iter=1000, tol=0.001, shuffle=True, verbose=0, random_state=None, learning_rate='optimal', eta0=0.0, power_t=0.5, warm_start=False, average=False)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fda55b471_3_15"/>
          <p:cNvSpPr txBox="1"/>
          <p:nvPr>
            <p:ph type="title"/>
          </p:nvPr>
        </p:nvSpPr>
        <p:spPr>
          <a:xfrm>
            <a:off x="1882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2. SGD OneClassSVM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" name="Google Shape;183;g13fda55b471_3_15"/>
          <p:cNvSpPr/>
          <p:nvPr/>
        </p:nvSpPr>
        <p:spPr>
          <a:xfrm>
            <a:off x="4848129" y="20043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3fda55b471_3_15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3fda55b471_3_15"/>
          <p:cNvSpPr txBox="1"/>
          <p:nvPr/>
        </p:nvSpPr>
        <p:spPr>
          <a:xfrm>
            <a:off x="4441152" y="54077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3fda55b471_3_15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3fda55b471_3_15"/>
          <p:cNvSpPr/>
          <p:nvPr/>
        </p:nvSpPr>
        <p:spPr>
          <a:xfrm>
            <a:off x="363675" y="2635400"/>
            <a:ext cx="29373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rabicPeriod"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정규화 데이터 사용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8" name="Google Shape;188;g13fda55b471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50" y="1525825"/>
            <a:ext cx="6921454" cy="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3fda55b471_3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49" y="3458626"/>
            <a:ext cx="4909785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3fda55b471_3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73" y="4602677"/>
            <a:ext cx="5675120" cy="13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3fda55b471_3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9350" y="4073650"/>
            <a:ext cx="4737293" cy="19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3fda55b471_3_15"/>
          <p:cNvSpPr/>
          <p:nvPr/>
        </p:nvSpPr>
        <p:spPr>
          <a:xfrm>
            <a:off x="6450875" y="3997450"/>
            <a:ext cx="4191600" cy="34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fda55b471_3_31"/>
          <p:cNvSpPr txBox="1"/>
          <p:nvPr>
            <p:ph type="title"/>
          </p:nvPr>
        </p:nvSpPr>
        <p:spPr>
          <a:xfrm>
            <a:off x="1882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2. SGD OneClassSVM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" name="Google Shape;198;g13fda55b471_3_31"/>
          <p:cNvSpPr/>
          <p:nvPr/>
        </p:nvSpPr>
        <p:spPr>
          <a:xfrm>
            <a:off x="4848129" y="20043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3fda55b471_3_31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3fda55b471_3_31"/>
          <p:cNvSpPr txBox="1"/>
          <p:nvPr/>
        </p:nvSpPr>
        <p:spPr>
          <a:xfrm>
            <a:off x="4441152" y="54077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3fda55b471_3_31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13fda55b471_3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25" y="1758400"/>
            <a:ext cx="5633751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3fda55b471_3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074" y="3712101"/>
            <a:ext cx="4715650" cy="20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3fda55b471_3_31"/>
          <p:cNvSpPr/>
          <p:nvPr/>
        </p:nvSpPr>
        <p:spPr>
          <a:xfrm>
            <a:off x="6507350" y="3753750"/>
            <a:ext cx="4191600" cy="34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13fda55b471_3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25" y="3567600"/>
            <a:ext cx="4954611" cy="8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3fda55b471_3_31"/>
          <p:cNvSpPr/>
          <p:nvPr/>
        </p:nvSpPr>
        <p:spPr>
          <a:xfrm>
            <a:off x="363675" y="2635400"/>
            <a:ext cx="29373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2. 표준</a:t>
            </a: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화 데이터 사용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7" name="Google Shape;207;g13fda55b471_3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25" y="4544100"/>
            <a:ext cx="5961428" cy="14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13fda55b471_3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298" y="2630478"/>
            <a:ext cx="1883850" cy="196575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3fda55b471_3_48"/>
          <p:cNvSpPr/>
          <p:nvPr/>
        </p:nvSpPr>
        <p:spPr>
          <a:xfrm>
            <a:off x="4390929" y="1928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13fda55b471_3_48"/>
          <p:cNvSpPr txBox="1"/>
          <p:nvPr/>
        </p:nvSpPr>
        <p:spPr>
          <a:xfrm>
            <a:off x="4724624" y="2765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3fda55b471_3_48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3fda55b471_3_48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13fda55b471_3_48"/>
          <p:cNvSpPr/>
          <p:nvPr/>
        </p:nvSpPr>
        <p:spPr>
          <a:xfrm>
            <a:off x="363675" y="1470975"/>
            <a:ext cx="41916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. test 데이터에 정규화 적용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" name="Google Shape;218;g13fda55b471_3_48"/>
          <p:cNvSpPr/>
          <p:nvPr/>
        </p:nvSpPr>
        <p:spPr>
          <a:xfrm>
            <a:off x="7422825" y="3821775"/>
            <a:ext cx="1498800" cy="34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g13fda55b471_3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00" y="2249475"/>
            <a:ext cx="4734925" cy="41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3fda55b471_3_48"/>
          <p:cNvSpPr txBox="1"/>
          <p:nvPr>
            <p:ph type="title"/>
          </p:nvPr>
        </p:nvSpPr>
        <p:spPr>
          <a:xfrm>
            <a:off x="217855" y="1876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2. SGD OneClassSVM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fda55b471_3_0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LOF (local outlier factor)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g13fda55b471_3_0"/>
          <p:cNvSpPr/>
          <p:nvPr/>
        </p:nvSpPr>
        <p:spPr>
          <a:xfrm>
            <a:off x="551700" y="1437700"/>
            <a:ext cx="11088600" cy="4791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outlier detection 기법 중 하나로, local의 상대적인 dense를 비교하면서 outlier를 정하는 기법</a:t>
            </a:r>
            <a:endParaRPr sz="1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7" name="Google Shape;227;g13fda55b471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25" y="2406175"/>
            <a:ext cx="3971925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3fda55b471_3_0"/>
          <p:cNvSpPr txBox="1"/>
          <p:nvPr/>
        </p:nvSpPr>
        <p:spPr>
          <a:xfrm>
            <a:off x="4985850" y="2797825"/>
            <a:ext cx="6877500" cy="29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기존의 방법들이 local 정보에 대한 고려가 없다는 것을 해결한 방식</a:t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다음과 같은 경우에 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Nanum Gothic"/>
              <a:buChar char="-"/>
            </a:pPr>
            <a:r>
              <a:rPr lang="ko-KR" sz="1800">
                <a:solidFill>
                  <a:srgbClr val="555555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집단 C1과 집단 C2의 density가 다르기에, o1은 걸러내기 쉬움</a:t>
            </a:r>
            <a:endParaRPr sz="1800">
              <a:solidFill>
                <a:srgbClr val="555555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Nanum Gothic"/>
              <a:buChar char="-"/>
            </a:pPr>
            <a:r>
              <a:rPr lang="ko-KR" sz="1800">
                <a:solidFill>
                  <a:srgbClr val="555555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하지만, o2의 경우 걸러내기가 어려움</a:t>
            </a:r>
            <a:endParaRPr sz="1800">
              <a:solidFill>
                <a:srgbClr val="555555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55555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55555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-&gt; </a:t>
            </a:r>
            <a:r>
              <a:rPr lang="ko-KR" sz="1800">
                <a:solidFill>
                  <a:srgbClr val="51515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일정 거리로 기준을 삼을 경우, </a:t>
            </a:r>
            <a:r>
              <a:rPr b="1" lang="ko-KR" sz="1800">
                <a:solidFill>
                  <a:srgbClr val="51515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C1 혹은 C2에만 특화된 outlier detction</a:t>
            </a:r>
            <a:r>
              <a:rPr lang="ko-KR" sz="1800">
                <a:solidFill>
                  <a:srgbClr val="51515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을 하게 됨</a:t>
            </a:r>
            <a:endParaRPr sz="1800">
              <a:solidFill>
                <a:srgbClr val="555555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50">
                <a:solidFill>
                  <a:srgbClr val="555555"/>
                </a:solidFill>
                <a:highlight>
                  <a:srgbClr val="FFFFFF"/>
                </a:highlight>
              </a:rPr>
              <a:t>​</a:t>
            </a:r>
            <a:endParaRPr b="1" sz="900">
              <a:solidFill>
                <a:schemeClr val="hlink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fda55b471_1_272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LOF (local outlier factor)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g13fda55b471_1_272"/>
          <p:cNvSpPr/>
          <p:nvPr/>
        </p:nvSpPr>
        <p:spPr>
          <a:xfrm>
            <a:off x="743650" y="1586425"/>
            <a:ext cx="10427400" cy="142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import sklearn.neighbors import LocalOutlierFacter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local_factor = </a:t>
            </a:r>
            <a:r>
              <a:rPr lang="ko-KR" sz="1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LocalOutlierFactor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(n_neighbors=200, algorithm='auto', leaf_size=230,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                                    metric='euclidean', p=1, metric_params=None, contamination= fracc, novelty= True)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" name="Google Shape;235;g13fda55b471_1_272"/>
          <p:cNvSpPr txBox="1"/>
          <p:nvPr/>
        </p:nvSpPr>
        <p:spPr>
          <a:xfrm>
            <a:off x="743650" y="3446325"/>
            <a:ext cx="104274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n_neighbors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 : kneigbors queries에 사용할 neighbors 수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algorithm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 : 가장 가까운 neighbors를 찾기 위해 사용할 알고리즘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metric 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: 최대 반복 거리 계산에 사용할 metric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contamination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 : 데이터 세트의 이상치 비율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ed967c706_0_0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Local Outlier Factor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g13ed967c706_0_0"/>
          <p:cNvSpPr/>
          <p:nvPr/>
        </p:nvSpPr>
        <p:spPr>
          <a:xfrm>
            <a:off x="4848129" y="20043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13ed967c706_0_0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3ed967c706_0_0"/>
          <p:cNvSpPr txBox="1"/>
          <p:nvPr/>
        </p:nvSpPr>
        <p:spPr>
          <a:xfrm>
            <a:off x="4441152" y="54077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3ed967c706_0_0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g13ed967c706_0_0"/>
          <p:cNvPicPr preferRelativeResize="0"/>
          <p:nvPr/>
        </p:nvPicPr>
        <p:blipFill rotWithShape="1">
          <a:blip r:embed="rId3">
            <a:alphaModFix/>
          </a:blip>
          <a:srcRect b="0" l="5589" r="0" t="0"/>
          <a:stretch/>
        </p:blipFill>
        <p:spPr>
          <a:xfrm>
            <a:off x="363675" y="1581363"/>
            <a:ext cx="8040425" cy="7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3ed967c70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75" y="3343875"/>
            <a:ext cx="6331112" cy="11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3ed967c70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275" y="4532550"/>
            <a:ext cx="5732350" cy="14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3ed967c70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9150" y="4365150"/>
            <a:ext cx="5510550" cy="21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3ed967c706_0_0"/>
          <p:cNvSpPr/>
          <p:nvPr/>
        </p:nvSpPr>
        <p:spPr>
          <a:xfrm>
            <a:off x="363675" y="2635400"/>
            <a:ext cx="29373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rabicPeriod"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정규화 데이터 사용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g13ed967c706_0_0"/>
          <p:cNvSpPr/>
          <p:nvPr/>
        </p:nvSpPr>
        <p:spPr>
          <a:xfrm>
            <a:off x="6408825" y="4325250"/>
            <a:ext cx="4191600" cy="34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fda55b471_1_4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대회 소개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" name="Google Shape;57;g13fda55b471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25" y="2240319"/>
            <a:ext cx="112966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ed967c706_0_17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Local Outlier Factor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" name="Google Shape;256;g13ed967c706_0_17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13ed967c706_0_17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13ed967c706_0_17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3ed967c706_0_17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3ed967c706_0_17"/>
          <p:cNvSpPr/>
          <p:nvPr/>
        </p:nvSpPr>
        <p:spPr>
          <a:xfrm>
            <a:off x="363675" y="1470975"/>
            <a:ext cx="32130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2. 표준화</a:t>
            </a: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데이터 사용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1" name="Google Shape;261;g13ed967c706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5" y="3015175"/>
            <a:ext cx="5877625" cy="23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3ed967c706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375" y="3074275"/>
            <a:ext cx="5279550" cy="20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3ed967c706_0_17"/>
          <p:cNvSpPr/>
          <p:nvPr/>
        </p:nvSpPr>
        <p:spPr>
          <a:xfrm>
            <a:off x="6379250" y="3015175"/>
            <a:ext cx="4191600" cy="2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fda55b471_1_316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Isolation Forest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" name="Google Shape;269;g13fda55b471_1_316"/>
          <p:cNvSpPr/>
          <p:nvPr/>
        </p:nvSpPr>
        <p:spPr>
          <a:xfrm>
            <a:off x="551700" y="1437700"/>
            <a:ext cx="11088600" cy="4791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90909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랜덤하게 칼럼을 선택하고 선택된 칼럼의 최대값과 최소값을 분리하는 값을 랜덤으로 선택하는 방법</a:t>
            </a:r>
            <a:endParaRPr sz="2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0" name="Google Shape;270;g13fda55b471_1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00" y="2862413"/>
            <a:ext cx="7590976" cy="28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3fda55b471_1_316"/>
          <p:cNvSpPr/>
          <p:nvPr/>
        </p:nvSpPr>
        <p:spPr>
          <a:xfrm>
            <a:off x="9232675" y="3313350"/>
            <a:ext cx="1239300" cy="2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3fda55b471_1_316"/>
          <p:cNvSpPr/>
          <p:nvPr/>
        </p:nvSpPr>
        <p:spPr>
          <a:xfrm>
            <a:off x="9155025" y="4825400"/>
            <a:ext cx="1317000" cy="2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3fda55b471_1_316"/>
          <p:cNvSpPr txBox="1"/>
          <p:nvPr/>
        </p:nvSpPr>
        <p:spPr>
          <a:xfrm>
            <a:off x="8527075" y="3135675"/>
            <a:ext cx="2650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정상 데이터 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경로 길이 김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24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이상치 데이터 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경로 길이 짧음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4" name="Google Shape;274;g13fda55b471_1_316"/>
          <p:cNvSpPr txBox="1"/>
          <p:nvPr/>
        </p:nvSpPr>
        <p:spPr>
          <a:xfrm>
            <a:off x="50588" y="2035975"/>
            <a:ext cx="859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-&gt; 계산량이 매우 적고 Robust한 모델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fda55b471_1_364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Isolation Forest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" name="Google Shape;280;g13fda55b471_1_364"/>
          <p:cNvSpPr/>
          <p:nvPr/>
        </p:nvSpPr>
        <p:spPr>
          <a:xfrm>
            <a:off x="743650" y="1586425"/>
            <a:ext cx="10427400" cy="142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class sklearn.ensemble.IsolationForest(n_estimators=100, max_samples='auto’, </a:t>
            </a:r>
            <a:r>
              <a:rPr lang="ko-KR" sz="2100">
                <a:solidFill>
                  <a:srgbClr val="212529"/>
                </a:solidFill>
                <a:highlight>
                  <a:srgbClr val="F8F8F8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21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contamination='auto’, max_features=1.0, bootstrap=False, n_jobs=None, </a:t>
            </a:r>
            <a:r>
              <a:rPr lang="ko-KR" sz="2100">
                <a:solidFill>
                  <a:srgbClr val="212529"/>
                </a:solidFill>
                <a:highlight>
                  <a:srgbClr val="F8F8F8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2100">
                <a:solidFill>
                  <a:srgbClr val="212529"/>
                </a:solidFill>
                <a:latin typeface="Nanum Gothic"/>
                <a:ea typeface="Nanum Gothic"/>
                <a:cs typeface="Nanum Gothic"/>
                <a:sym typeface="Nanum Gothic"/>
              </a:rPr>
              <a:t>random_state=None, verbose=0, warm_start=False</a:t>
            </a:r>
            <a:r>
              <a:rPr lang="ko-KR" sz="1200">
                <a:solidFill>
                  <a:srgbClr val="212529"/>
                </a:solidFill>
              </a:rPr>
              <a:t>)</a:t>
            </a:r>
            <a:endParaRPr sz="1900"/>
          </a:p>
        </p:txBody>
      </p:sp>
      <p:sp>
        <p:nvSpPr>
          <p:cNvPr id="281" name="Google Shape;281;g13fda55b471_1_364"/>
          <p:cNvSpPr txBox="1"/>
          <p:nvPr/>
        </p:nvSpPr>
        <p:spPr>
          <a:xfrm>
            <a:off x="743650" y="3655875"/>
            <a:ext cx="10427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contamination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 : 데이터 셋의 이상치 비율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max feature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 : 피처의 갯수. 설명변수의 개수보다 같거나 작아야 함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max_samples 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: </a:t>
            </a:r>
            <a:r>
              <a:rPr lang="ko-KR" sz="1900">
                <a:solidFill>
                  <a:srgbClr val="21252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“auto”이면 </a:t>
            </a:r>
            <a:r>
              <a:rPr lang="ko-KR" sz="1900">
                <a:solidFill>
                  <a:srgbClr val="222222"/>
                </a:solidFill>
                <a:highlight>
                  <a:srgbClr val="ECF0F3"/>
                </a:highlight>
                <a:latin typeface="Nanum Gothic"/>
                <a:ea typeface="Nanum Gothic"/>
                <a:cs typeface="Nanum Gothic"/>
                <a:sym typeface="Nanum Gothic"/>
              </a:rPr>
              <a:t>max_samples=min(256, n_samples)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warm_start 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: default값은 False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Isolation Forest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3"/>
          <p:cNvSpPr/>
          <p:nvPr/>
        </p:nvSpPr>
        <p:spPr>
          <a:xfrm>
            <a:off x="4848129" y="1547182"/>
            <a:ext cx="2598345" cy="25983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"/>
          <p:cNvSpPr txBox="1"/>
          <p:nvPr/>
        </p:nvSpPr>
        <p:spPr>
          <a:xfrm>
            <a:off x="5181824" y="2384689"/>
            <a:ext cx="19575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"/>
          <p:cNvSpPr txBox="1"/>
          <p:nvPr/>
        </p:nvSpPr>
        <p:spPr>
          <a:xfrm>
            <a:off x="4441152" y="4950549"/>
            <a:ext cx="10727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"/>
          <p:cNvSpPr txBox="1"/>
          <p:nvPr/>
        </p:nvSpPr>
        <p:spPr>
          <a:xfrm>
            <a:off x="7048551" y="4967899"/>
            <a:ext cx="10727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63" y="1282967"/>
            <a:ext cx="7968876" cy="401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"/>
          <p:cNvSpPr txBox="1"/>
          <p:nvPr/>
        </p:nvSpPr>
        <p:spPr>
          <a:xfrm>
            <a:off x="112063" y="5553600"/>
            <a:ext cx="121920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50">
                <a:solidFill>
                  <a:schemeClr val="lt1"/>
                </a:solidFill>
                <a:highlight>
                  <a:schemeClr val="dk1"/>
                </a:highlight>
                <a:latin typeface="Nanum Gothic"/>
                <a:ea typeface="Nanum Gothic"/>
                <a:cs typeface="Nanum Gothic"/>
                <a:sym typeface="Nanum Gothic"/>
              </a:rPr>
              <a:t>GridSearchCV 최적 하이퍼 파라미터 : {'bootstrap': False, 'contamination': 0.0010551491277433877, 'max_features': 5, 'max_samples': 113842, 'n_estimators': 50, 'warm_start': True}</a:t>
            </a:r>
            <a:endParaRPr sz="1850">
              <a:solidFill>
                <a:schemeClr val="lt1"/>
              </a:solidFill>
              <a:highlight>
                <a:schemeClr val="dk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50">
                <a:solidFill>
                  <a:schemeClr val="lt1"/>
                </a:solidFill>
                <a:highlight>
                  <a:schemeClr val="dk1"/>
                </a:highlight>
                <a:latin typeface="Nanum Gothic"/>
                <a:ea typeface="Nanum Gothic"/>
                <a:cs typeface="Nanum Gothic"/>
                <a:sym typeface="Nanum Gothic"/>
              </a:rPr>
              <a:t>GridSearchCV 최고 정확도 : 0.0003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3" name="Google Shape;29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125" y="1440300"/>
            <a:ext cx="5690325" cy="22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e6581b6e1_0_7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Isolation Forest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" name="Google Shape;299;g13e6581b6e1_0_7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3e6581b6e1_0_7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3e6581b6e1_0_7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3e6581b6e1_0_7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13e6581b6e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63" y="1547175"/>
            <a:ext cx="81438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3e6581b6e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75" y="3441900"/>
            <a:ext cx="7153475" cy="27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3e6581b6e1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9525" y="3629961"/>
            <a:ext cx="5492474" cy="23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3e6581b6e1_0_7"/>
          <p:cNvSpPr/>
          <p:nvPr/>
        </p:nvSpPr>
        <p:spPr>
          <a:xfrm>
            <a:off x="6775375" y="3635575"/>
            <a:ext cx="4412400" cy="38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e6581b6e1_0_22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3e6581b6e1_0_22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13e6581b6e1_0_22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13e6581b6e1_0_22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g13e6581b6e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5" y="1410500"/>
            <a:ext cx="87820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3e6581b6e1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00" y="3236850"/>
            <a:ext cx="66865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3e6581b6e1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863" y="3341625"/>
            <a:ext cx="67151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3e6581b6e1_0_22"/>
          <p:cNvSpPr/>
          <p:nvPr/>
        </p:nvSpPr>
        <p:spPr>
          <a:xfrm>
            <a:off x="7139325" y="3341625"/>
            <a:ext cx="4412400" cy="38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3e6581b6e1_0_22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Isolation Forest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e6581b6e1_0_37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3e6581b6e1_0_37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3e6581b6e1_0_37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3e6581b6e1_0_37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13e6581b6e1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00" y="1410488"/>
            <a:ext cx="82105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3e6581b6e1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00" y="3214626"/>
            <a:ext cx="6837051" cy="2844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3e6581b6e1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825" y="3110775"/>
            <a:ext cx="685800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3e6581b6e1_0_37"/>
          <p:cNvSpPr/>
          <p:nvPr/>
        </p:nvSpPr>
        <p:spPr>
          <a:xfrm>
            <a:off x="7048550" y="3110775"/>
            <a:ext cx="4412400" cy="38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3e6581b6e1_0_37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Isolation Forest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fda55b471_1_408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Elliptic Envelope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8" name="Google Shape;338;g13fda55b471_1_408"/>
          <p:cNvSpPr/>
          <p:nvPr/>
        </p:nvSpPr>
        <p:spPr>
          <a:xfrm>
            <a:off x="551700" y="1437700"/>
            <a:ext cx="11088600" cy="4791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outlier detection 기법 중 하나로, 타원(elliptic)을 그려 타원 밖의 점을 outlier를 정하는 기법</a:t>
            </a:r>
            <a:endParaRPr sz="1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9" name="Google Shape;339;g13fda55b471_1_408"/>
          <p:cNvSpPr txBox="1"/>
          <p:nvPr/>
        </p:nvSpPr>
        <p:spPr>
          <a:xfrm>
            <a:off x="4985850" y="3222088"/>
            <a:ext cx="6877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데이터의 observation들을 개별적으로 보지 않고 전체를 하나로 보고 기준을 정하여 타원(elliptic)을 그림.</a:t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-&gt; 타원 안에 속할 경우 inlier(=1)로,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    타원 밖에 속할 경우 outlier(=0)로 분류함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-파라미터 중 데이터의 outlier의 수를 설정하는 것이 가장 중요한데,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 이를 모르는 것이 이 기법의 주요 한계.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0" name="Google Shape;340;g13fda55b471_1_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00" y="2339075"/>
            <a:ext cx="4164625" cy="38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fda55b471_1_453"/>
          <p:cNvSpPr/>
          <p:nvPr/>
        </p:nvSpPr>
        <p:spPr>
          <a:xfrm>
            <a:off x="743650" y="1586425"/>
            <a:ext cx="10427400" cy="142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import sklearn.covariance import EllipticEnvelope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EllipticEnvelope( store_precision=True, assume_centered=False, support_fraction=None, contamination=0.1, random_state=None)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6" name="Google Shape;346;g13fda55b471_1_453"/>
          <p:cNvSpPr txBox="1"/>
          <p:nvPr/>
        </p:nvSpPr>
        <p:spPr>
          <a:xfrm>
            <a:off x="743650" y="3751125"/>
            <a:ext cx="104274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contamination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 : 데이터 세트의 이상치 비율(Elliptic Envelope에서 가장 중요한 파라미터)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assume_centered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 : 데이터의 평균이 0과 거의 동일하지만 정확히 0이 아닌 경우에 유용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support_fraction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 : raw MCD(Minimum Covariance Determinant)에 사용될 점의 비율 설정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7" name="Google Shape;347;g13fda55b471_1_453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Elliptic Envelope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fd0ee4944_0_0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Elliptic Envelope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" name="Google Shape;353;g13fd0ee4944_0_0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3fd0ee4944_0_0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13fd0ee4944_0_0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3fd0ee4944_0_0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13fd0ee4944_0_0"/>
          <p:cNvSpPr/>
          <p:nvPr/>
        </p:nvSpPr>
        <p:spPr>
          <a:xfrm>
            <a:off x="836375" y="3800575"/>
            <a:ext cx="29373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rabicPeriod"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데이터 사용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" name="Google Shape;358;g13fd0ee4944_0_0"/>
          <p:cNvSpPr/>
          <p:nvPr/>
        </p:nvSpPr>
        <p:spPr>
          <a:xfrm>
            <a:off x="774450" y="1682800"/>
            <a:ext cx="37566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생성 및 데이터 정규화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g13fd0ee494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375" y="1360925"/>
            <a:ext cx="4267200" cy="194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3fd0ee494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75" y="2413949"/>
            <a:ext cx="6042807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3fd0ee494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79" y="4660850"/>
            <a:ext cx="4901775" cy="14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3fd0ee4944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7700" y="4307727"/>
            <a:ext cx="4309050" cy="19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3fd0ee4944_0_0"/>
          <p:cNvSpPr/>
          <p:nvPr/>
        </p:nvSpPr>
        <p:spPr>
          <a:xfrm>
            <a:off x="6426775" y="4307740"/>
            <a:ext cx="4063200" cy="29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fda55b471_1_47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data 설명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" name="Google Shape;63;g13fda55b471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75" y="1377969"/>
            <a:ext cx="75438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13fda55b471_1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3191000"/>
            <a:ext cx="6499433" cy="17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13fda55b471_1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75" y="5125050"/>
            <a:ext cx="6904174" cy="14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fd0ee4944_0_23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3fd0ee4944_0_23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13fd0ee4944_0_23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3fd0ee4944_0_23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3fd0ee4944_0_23"/>
          <p:cNvSpPr/>
          <p:nvPr/>
        </p:nvSpPr>
        <p:spPr>
          <a:xfrm>
            <a:off x="592275" y="4061775"/>
            <a:ext cx="32130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3. 표준화 데이터 사용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3" name="Google Shape;373;g13fd0ee4944_0_23"/>
          <p:cNvSpPr/>
          <p:nvPr/>
        </p:nvSpPr>
        <p:spPr>
          <a:xfrm>
            <a:off x="592275" y="1547175"/>
            <a:ext cx="32130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2. 정규화 데이터 사용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" name="Google Shape;374;g13fd0ee4944_0_23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Elliptic Envelope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5" name="Google Shape;375;g13fd0ee4944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75" y="2071450"/>
            <a:ext cx="4921675" cy="141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3fd0ee4944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888" y="1984313"/>
            <a:ext cx="412432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3fd0ee4944_0_23"/>
          <p:cNvSpPr/>
          <p:nvPr/>
        </p:nvSpPr>
        <p:spPr>
          <a:xfrm>
            <a:off x="6684050" y="1948375"/>
            <a:ext cx="3421800" cy="2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g13fd0ee4944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275" y="4596103"/>
            <a:ext cx="4921675" cy="1508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3fd0ee4944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5325" y="4488213"/>
            <a:ext cx="41814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3fd0ee4944_0_23"/>
          <p:cNvSpPr/>
          <p:nvPr/>
        </p:nvSpPr>
        <p:spPr>
          <a:xfrm>
            <a:off x="6760250" y="4462975"/>
            <a:ext cx="3345600" cy="2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fd0ee4944_0_64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3fd0ee4944_0_64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13fd0ee4944_0_64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13fd0ee4944_0_64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13fd0ee4944_0_64"/>
          <p:cNvSpPr/>
          <p:nvPr/>
        </p:nvSpPr>
        <p:spPr>
          <a:xfrm>
            <a:off x="363675" y="1470975"/>
            <a:ext cx="41916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4. test 데이터에 정규화 적용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g13fd0ee4944_0_64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Elliptic Envelope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1" name="Google Shape;391;g13fd0ee4944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75" y="2086825"/>
            <a:ext cx="5821960" cy="28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3fd0ee4944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75" y="5061451"/>
            <a:ext cx="59912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3fd0ee4944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2925" y="2844000"/>
            <a:ext cx="1498725" cy="17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3fd0ee4944_0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8392" y="3548369"/>
            <a:ext cx="191452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3fd0ee4944_0_64"/>
          <p:cNvSpPr/>
          <p:nvPr/>
        </p:nvSpPr>
        <p:spPr>
          <a:xfrm>
            <a:off x="9482675" y="4032000"/>
            <a:ext cx="1498800" cy="34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fd0ee4944_0_83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의의 및 한계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g13fd0ee4944_0_83"/>
          <p:cNvSpPr/>
          <p:nvPr/>
        </p:nvSpPr>
        <p:spPr>
          <a:xfrm>
            <a:off x="3058510" y="3812048"/>
            <a:ext cx="6075000" cy="6789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rgbClr val="171616"/>
                </a:solidFill>
              </a:rPr>
              <a:t>한계</a:t>
            </a:r>
            <a:endParaRPr sz="29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3fd0ee4944_0_83"/>
          <p:cNvSpPr/>
          <p:nvPr/>
        </p:nvSpPr>
        <p:spPr>
          <a:xfrm>
            <a:off x="3058510" y="1586635"/>
            <a:ext cx="6075000" cy="6789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rgbClr val="171616"/>
                </a:solidFill>
              </a:rPr>
              <a:t>의의</a:t>
            </a:r>
            <a:endParaRPr sz="29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3fd0ee4944_0_83"/>
          <p:cNvSpPr txBox="1"/>
          <p:nvPr/>
        </p:nvSpPr>
        <p:spPr>
          <a:xfrm>
            <a:off x="2697150" y="2474175"/>
            <a:ext cx="67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800"/>
              <a:buFont typeface="Nanum Gothic"/>
              <a:buChar char="●"/>
            </a:pPr>
            <a:r>
              <a:rPr b="1" lang="ko-KR" sz="18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처음으로 비지도학습을 제대로 공부해보고 적용해볼 수 있었음</a:t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" name="Google Shape;404;g13fd0ee4944_0_83"/>
          <p:cNvSpPr txBox="1"/>
          <p:nvPr/>
        </p:nvSpPr>
        <p:spPr>
          <a:xfrm>
            <a:off x="2697150" y="4650225"/>
            <a:ext cx="6797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800"/>
              <a:buFont typeface="Nanum Gothic"/>
              <a:buChar char="●"/>
            </a:pPr>
            <a:r>
              <a:rPr b="1" lang="ko-KR" sz="18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학기 중에 배우던 지도학습 모델이 아니라서 익숙하지 않았음</a:t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 	-&gt; 하이퍼 파라미터 튜닝을 제대로 진행하지 못한 점이 아쉬움</a:t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1800"/>
              <a:buFont typeface="Nanum Gothic"/>
              <a:buChar char="●"/>
            </a:pPr>
            <a:r>
              <a:rPr b="1" lang="ko-KR" sz="18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데이터의 변수들에 큰 특징이 없어서</a:t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정확도를 높이기 위한 처리를 진행하는 것이 불가능했음.</a:t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dbb659a80_0_31"/>
          <p:cNvSpPr txBox="1"/>
          <p:nvPr>
            <p:ph type="ctrTitle"/>
          </p:nvPr>
        </p:nvSpPr>
        <p:spPr>
          <a:xfrm>
            <a:off x="1352984" y="3191582"/>
            <a:ext cx="90033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62A"/>
              </a:buClr>
              <a:buSzPts val="4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fda55b471_1_504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전처리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" name="Google Shape;71;g13fda55b471_1_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25" y="1492925"/>
            <a:ext cx="80391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3fda55b471_1_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75" y="4186175"/>
            <a:ext cx="528637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13fda55b471_1_504"/>
          <p:cNvSpPr/>
          <p:nvPr/>
        </p:nvSpPr>
        <p:spPr>
          <a:xfrm>
            <a:off x="862050" y="3456725"/>
            <a:ext cx="4191600" cy="2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fda55b471_1_92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알고리즘 선정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" name="Google Shape;79;g13fda55b471_1_92"/>
          <p:cNvSpPr/>
          <p:nvPr/>
        </p:nvSpPr>
        <p:spPr>
          <a:xfrm>
            <a:off x="2666760" y="4683985"/>
            <a:ext cx="6075000" cy="6789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rgbClr val="171616"/>
                </a:solidFill>
              </a:rPr>
              <a:t>4</a:t>
            </a:r>
            <a:r>
              <a:rPr b="1" lang="ko-KR" sz="2900">
                <a:solidFill>
                  <a:srgbClr val="171616"/>
                </a:solidFill>
              </a:rPr>
              <a:t>. </a:t>
            </a:r>
            <a:r>
              <a:rPr b="1" lang="ko-KR" sz="2900">
                <a:solidFill>
                  <a:srgbClr val="171616"/>
                </a:solidFill>
              </a:rPr>
              <a:t>Isolation forest</a:t>
            </a:r>
            <a:endParaRPr sz="29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13fda55b471_1_92"/>
          <p:cNvSpPr/>
          <p:nvPr/>
        </p:nvSpPr>
        <p:spPr>
          <a:xfrm>
            <a:off x="2666760" y="5685160"/>
            <a:ext cx="6075000" cy="6789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rgbClr val="171616"/>
                </a:solidFill>
              </a:rPr>
              <a:t>5</a:t>
            </a:r>
            <a:r>
              <a:rPr b="1" lang="ko-KR" sz="2900">
                <a:solidFill>
                  <a:srgbClr val="171616"/>
                </a:solidFill>
              </a:rPr>
              <a:t>. Elliptic Envelope</a:t>
            </a:r>
            <a:endParaRPr sz="15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81" name="Google Shape;81;g13fda55b471_1_92"/>
          <p:cNvSpPr/>
          <p:nvPr/>
        </p:nvSpPr>
        <p:spPr>
          <a:xfrm>
            <a:off x="2666760" y="3758998"/>
            <a:ext cx="6075000" cy="6789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rgbClr val="171616"/>
                </a:solidFill>
              </a:rPr>
              <a:t>3</a:t>
            </a:r>
            <a:r>
              <a:rPr b="1" lang="ko-KR" sz="2900">
                <a:solidFill>
                  <a:srgbClr val="171616"/>
                </a:solidFill>
              </a:rPr>
              <a:t>. local outlier factor</a:t>
            </a:r>
            <a:endParaRPr sz="29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13fda55b471_1_92"/>
          <p:cNvSpPr/>
          <p:nvPr/>
        </p:nvSpPr>
        <p:spPr>
          <a:xfrm>
            <a:off x="2666760" y="1843435"/>
            <a:ext cx="6075000" cy="6789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-KR" sz="2900">
                <a:solidFill>
                  <a:srgbClr val="171616"/>
                </a:solidFill>
              </a:rPr>
              <a:t>1. </a:t>
            </a:r>
            <a:r>
              <a:rPr b="1" lang="ko-KR" sz="2900">
                <a:solidFill>
                  <a:srgbClr val="171616"/>
                </a:solidFill>
              </a:rPr>
              <a:t>one class SVM</a:t>
            </a:r>
            <a:endParaRPr sz="29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13fda55b471_1_92"/>
          <p:cNvSpPr/>
          <p:nvPr/>
        </p:nvSpPr>
        <p:spPr>
          <a:xfrm>
            <a:off x="2666760" y="2865760"/>
            <a:ext cx="6075000" cy="678900"/>
          </a:xfrm>
          <a:prstGeom prst="roundRect">
            <a:avLst>
              <a:gd fmla="val 16667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rgbClr val="171616"/>
                </a:solidFill>
              </a:rPr>
              <a:t>2</a:t>
            </a:r>
            <a:r>
              <a:rPr b="1" lang="ko-KR" sz="2900">
                <a:solidFill>
                  <a:srgbClr val="171616"/>
                </a:solidFill>
              </a:rPr>
              <a:t>. SGD </a:t>
            </a:r>
            <a:r>
              <a:rPr b="1" lang="ko-KR" sz="2900">
                <a:solidFill>
                  <a:srgbClr val="171616"/>
                </a:solidFill>
              </a:rPr>
              <a:t>one class SVM</a:t>
            </a:r>
            <a:endParaRPr b="1" sz="2900">
              <a:solidFill>
                <a:srgbClr val="17161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fda55b471_1_138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One Class SVM (Support Vector Machine)</a:t>
            </a:r>
            <a:endParaRPr b="1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g13fda55b471_1_138"/>
          <p:cNvSpPr/>
          <p:nvPr/>
        </p:nvSpPr>
        <p:spPr>
          <a:xfrm>
            <a:off x="551700" y="1437700"/>
            <a:ext cx="11088600" cy="4791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outlier detection 기법 중 하나로, 분류경계면(Hyper Plane)을 기준으로 outlier를 정하는 기법</a:t>
            </a:r>
            <a:endParaRPr sz="1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g13fda55b471_1_138"/>
          <p:cNvSpPr txBox="1"/>
          <p:nvPr/>
        </p:nvSpPr>
        <p:spPr>
          <a:xfrm>
            <a:off x="4985850" y="2416825"/>
            <a:ext cx="6877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0482B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데이터를 n차원 좌표축으로 mapping한 후, 원점과의 거리를 기준으로 분류경계면(Hyper Plane)을 그어 분류하는 것</a:t>
            </a:r>
            <a:endParaRPr b="1" sz="1800">
              <a:solidFill>
                <a:srgbClr val="00482B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-&gt; normal data가 원점으로부터 최대한 멀어지도록 하여 분류경계면을 기준으로 normal data를 +1로, outliner들을 -1로 분류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g13fda55b471_1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00" y="2431638"/>
            <a:ext cx="4331625" cy="36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3fda55b471_1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450" y="4461550"/>
            <a:ext cx="7781850" cy="12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fda55b471_1_183"/>
          <p:cNvSpPr txBox="1"/>
          <p:nvPr>
            <p:ph type="title"/>
          </p:nvPr>
        </p:nvSpPr>
        <p:spPr>
          <a:xfrm>
            <a:off x="161655" y="199719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One Class SVM (Support Vector Machine)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" name="Google Shape;98;g13fda55b471_1_183"/>
          <p:cNvSpPr/>
          <p:nvPr/>
        </p:nvSpPr>
        <p:spPr>
          <a:xfrm>
            <a:off x="743650" y="1586425"/>
            <a:ext cx="10427400" cy="142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from sklean.svm import OneClassSVM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svm = </a:t>
            </a:r>
            <a:r>
              <a:rPr lang="ko-KR" sz="1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OneClassSVM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(kernel=’rbf’, coef=0=0.0, tol=0.001,  gamma=0.001, 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shrinking=True, verbose=False, max_iter=-1)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" name="Google Shape;99;g13fda55b471_1_183"/>
          <p:cNvSpPr txBox="1"/>
          <p:nvPr/>
        </p:nvSpPr>
        <p:spPr>
          <a:xfrm>
            <a:off x="743650" y="3446325"/>
            <a:ext cx="104274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kernel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 : 알고리즘에 사용할 커널 유형. 옵션은 ‘rbf’, ‘linear’, ‘poly’, ‘sigmoid’, ‘precomputed’ 등이 있으며 default는 rbf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gamma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 : 감마 설정은 rbf, poly, sigmoid 커널 유형일 때 커널 계수. ‘scale’(default)이면 1/(n_features * X.var())을 사용하고, ‘auto’인 경우 1/n_features를 사용함. 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nu 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: 훈련 오류의 비율에 대한 상한 및 지원 벡터의 비율에 대한 하한 간격 (0,1)에 있어야 하며 함. default는 0.5 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d967c706_2_0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One Class SVM (Support Vector Machine)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" name="Google Shape;105;g13ed967c706_2_0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3ed967c706_2_0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3ed967c706_2_0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3ed967c706_2_0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3ed967c706_2_0"/>
          <p:cNvSpPr/>
          <p:nvPr/>
        </p:nvSpPr>
        <p:spPr>
          <a:xfrm>
            <a:off x="836375" y="3800575"/>
            <a:ext cx="29373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AutoNum type="arabicPeriod"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</a:t>
            </a: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사용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" name="Google Shape;110;g13ed967c706_2_0"/>
          <p:cNvSpPr/>
          <p:nvPr/>
        </p:nvSpPr>
        <p:spPr>
          <a:xfrm>
            <a:off x="774450" y="1682800"/>
            <a:ext cx="37566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생성 및 데이터 정규화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1" name="Google Shape;111;g13ed967c70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50" y="4551350"/>
            <a:ext cx="4887150" cy="18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3ed967c706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425" y="4319150"/>
            <a:ext cx="5047875" cy="22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3ed967c706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447" y="2503037"/>
            <a:ext cx="556278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3ed967c706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6375" y="1360925"/>
            <a:ext cx="4267200" cy="194716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3ed967c706_2_0"/>
          <p:cNvSpPr/>
          <p:nvPr/>
        </p:nvSpPr>
        <p:spPr>
          <a:xfrm>
            <a:off x="6150650" y="4386775"/>
            <a:ext cx="4191600" cy="2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ed967c706_2_16"/>
          <p:cNvSpPr txBox="1"/>
          <p:nvPr>
            <p:ph type="title"/>
          </p:nvPr>
        </p:nvSpPr>
        <p:spPr>
          <a:xfrm>
            <a:off x="112080" y="216244"/>
            <a:ext cx="10063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82B"/>
              </a:buClr>
              <a:buSzPts val="3500"/>
              <a:buFont typeface="Arial"/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. One Class SVM (Support Vector Machine)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g13ed967c706_2_16"/>
          <p:cNvSpPr/>
          <p:nvPr/>
        </p:nvSpPr>
        <p:spPr>
          <a:xfrm>
            <a:off x="4848129" y="1547182"/>
            <a:ext cx="2598300" cy="25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3ed967c706_2_16"/>
          <p:cNvSpPr txBox="1"/>
          <p:nvPr/>
        </p:nvSpPr>
        <p:spPr>
          <a:xfrm>
            <a:off x="5181824" y="2384689"/>
            <a:ext cx="195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지속가능 사회를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선도하는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창의·혁신 플랫폼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3ed967c706_2_16"/>
          <p:cNvSpPr txBox="1"/>
          <p:nvPr/>
        </p:nvSpPr>
        <p:spPr>
          <a:xfrm>
            <a:off x="4441152" y="495054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창의와 도전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13ed967c706_2_16"/>
          <p:cNvSpPr txBox="1"/>
          <p:nvPr/>
        </p:nvSpPr>
        <p:spPr>
          <a:xfrm>
            <a:off x="7048551" y="4967899"/>
            <a:ext cx="10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공감과 포용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13ed967c706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75" y="2053950"/>
            <a:ext cx="5384500" cy="168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3ed967c706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75" y="4615125"/>
            <a:ext cx="5361467" cy="16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3ed967c706_2_16"/>
          <p:cNvSpPr/>
          <p:nvPr/>
        </p:nvSpPr>
        <p:spPr>
          <a:xfrm>
            <a:off x="592275" y="4061775"/>
            <a:ext cx="32130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. 표준화 데이터 사용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g13ed967c706_2_16"/>
          <p:cNvSpPr/>
          <p:nvPr/>
        </p:nvSpPr>
        <p:spPr>
          <a:xfrm>
            <a:off x="592275" y="1547175"/>
            <a:ext cx="3213000" cy="446100"/>
          </a:xfrm>
          <a:prstGeom prst="rect">
            <a:avLst/>
          </a:prstGeom>
          <a:solidFill>
            <a:srgbClr val="0048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-KR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. 정규화 데이터 사용</a:t>
            </a:r>
            <a:endParaRPr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9" name="Google Shape;129;g13ed967c706_2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204" y="1757119"/>
            <a:ext cx="425767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3ed967c706_2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2788" y="4452938"/>
            <a:ext cx="41624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3ed967c706_2_16"/>
          <p:cNvSpPr/>
          <p:nvPr/>
        </p:nvSpPr>
        <p:spPr>
          <a:xfrm>
            <a:off x="6760250" y="4462975"/>
            <a:ext cx="4191600" cy="2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3ed967c706_2_16"/>
          <p:cNvSpPr/>
          <p:nvPr/>
        </p:nvSpPr>
        <p:spPr>
          <a:xfrm>
            <a:off x="6684050" y="1795975"/>
            <a:ext cx="4191600" cy="26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1">
      <a:dk1>
        <a:srgbClr val="222A35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2021-09-24T03:16:28Z</dcterms:created>
  <dc:creator>user</dc:creator>
</cp:coreProperties>
</file>